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5174"/>
  </p:normalViewPr>
  <p:slideViewPr>
    <p:cSldViewPr snapToGrid="0" snapToObjects="1">
      <p:cViewPr varScale="1">
        <p:scale>
          <a:sx n="94" d="100"/>
          <a:sy n="94" d="100"/>
        </p:scale>
        <p:origin x="115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Harshit Sharma</a:t>
            </a:r>
          </a:p>
          <a:p>
            <a:r>
              <a:rPr lang="en-US" dirty="0">
                <a:solidFill>
                  <a:schemeClr val="bg2"/>
                </a:solidFill>
                <a:latin typeface="Abadi"/>
                <a:ea typeface="SF Pro" pitchFamily="2" charset="0"/>
                <a:cs typeface="SF Pro" pitchFamily="2" charset="0"/>
              </a:rPr>
              <a:t>11-08-2024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 </a:t>
            </a:r>
            <a:r>
              <a:rPr lang="en-IN" sz="2200" dirty="0">
                <a:solidFill>
                  <a:schemeClr val="accent3">
                    <a:lumMod val="25000"/>
                  </a:schemeClr>
                </a:solidFill>
                <a:latin typeface="Abadi" panose="020B0604020104020204" pitchFamily="34" charset="0"/>
              </a:rPr>
              <a:t>At first EDA performed on the dataset. Then we calculated the summaries launches per site, occurrences of each orbit and occurrences of mission outcome per orbit type. Finally, the landing outcome label was created from Outcome column.</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https://github.com/HarshitSharmaWorks/Capstone_IBM/blob/main/EDA.ipynb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D222F60-0801-34A2-20E4-71E00A396E88}"/>
              </a:ext>
            </a:extLst>
          </p:cNvPr>
          <p:cNvPicPr>
            <a:picLocks noChangeAspect="1"/>
          </p:cNvPicPr>
          <p:nvPr/>
        </p:nvPicPr>
        <p:blipFill>
          <a:blip r:embed="rId3"/>
          <a:stretch>
            <a:fillRect/>
          </a:stretch>
        </p:blipFill>
        <p:spPr>
          <a:xfrm>
            <a:off x="3004706" y="4267280"/>
            <a:ext cx="6182588" cy="17909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charts were plotted:</a:t>
            </a:r>
            <a:br>
              <a:rPr lang="en-US" sz="2200" dirty="0">
                <a:solidFill>
                  <a:schemeClr val="accent3">
                    <a:lumMod val="25000"/>
                  </a:schemeClr>
                </a:solidFill>
                <a:latin typeface="Abadi"/>
              </a:rPr>
            </a:br>
            <a:r>
              <a:rPr lang="en-US" sz="2200" dirty="0">
                <a:solidFill>
                  <a:schemeClr val="accent3">
                    <a:lumMod val="25000"/>
                  </a:schemeClr>
                </a:solidFill>
                <a:latin typeface="Abadi"/>
              </a:rPr>
              <a:t>Scatter Graphs: Shows relationship</a:t>
            </a:r>
            <a:br>
              <a:rPr lang="en-US" sz="2200" dirty="0">
                <a:solidFill>
                  <a:schemeClr val="accent3">
                    <a:lumMod val="25000"/>
                  </a:schemeClr>
                </a:solidFill>
                <a:latin typeface="Abadi"/>
              </a:rPr>
            </a:br>
            <a:r>
              <a:rPr lang="en-US" sz="2200" dirty="0">
                <a:solidFill>
                  <a:schemeClr val="accent3">
                    <a:lumMod val="25000"/>
                  </a:schemeClr>
                </a:solidFill>
                <a:latin typeface="Abadi"/>
              </a:rPr>
              <a:t>Bar Charts: Shows Comparison</a:t>
            </a:r>
            <a:br>
              <a:rPr lang="en-US" sz="2200" dirty="0">
                <a:solidFill>
                  <a:schemeClr val="accent3">
                    <a:lumMod val="25000"/>
                  </a:schemeClr>
                </a:solidFill>
                <a:latin typeface="Abadi"/>
              </a:rPr>
            </a:br>
            <a:r>
              <a:rPr lang="en-US" sz="2200" dirty="0">
                <a:solidFill>
                  <a:schemeClr val="accent3">
                    <a:lumMod val="25000"/>
                  </a:schemeClr>
                </a:solidFill>
                <a:latin typeface="Abadi"/>
              </a:rPr>
              <a:t>Line Charts: Shows trends</a:t>
            </a:r>
          </a:p>
          <a:p>
            <a:pPr>
              <a:lnSpc>
                <a:spcPct val="100000"/>
              </a:lnSpc>
              <a:spcBef>
                <a:spcPts val="1400"/>
              </a:spcBef>
            </a:pPr>
            <a:r>
              <a:rPr lang="en-US" sz="2200" dirty="0">
                <a:solidFill>
                  <a:schemeClr val="accent3">
                    <a:lumMod val="25000"/>
                  </a:schemeClr>
                </a:solidFill>
                <a:latin typeface="Abadi" panose="020B0604020104020204" pitchFamily="34" charset="0"/>
              </a:rPr>
              <a:t>Link: https://github.com/HarshitSharmaWorks/Capstone_IBM/blob/main/EDA%20Visualization.ipynb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IN" sz="1100" dirty="0">
                <a:solidFill>
                  <a:schemeClr val="accent3">
                    <a:lumMod val="25000"/>
                  </a:schemeClr>
                </a:solidFill>
                <a:latin typeface="Abadi"/>
              </a:rPr>
              <a:t>Displaying the names of the unique launch sites in the space mission</a:t>
            </a:r>
          </a:p>
          <a:p>
            <a:pPr>
              <a:lnSpc>
                <a:spcPct val="100000"/>
              </a:lnSpc>
              <a:spcBef>
                <a:spcPts val="1400"/>
              </a:spcBef>
            </a:pPr>
            <a:r>
              <a:rPr lang="en-IN" sz="1100" dirty="0">
                <a:solidFill>
                  <a:schemeClr val="accent3">
                    <a:lumMod val="25000"/>
                  </a:schemeClr>
                </a:solidFill>
                <a:latin typeface="Abadi"/>
              </a:rPr>
              <a:t>Displaying 5 records where launch sites begin with the string ‘CCA’</a:t>
            </a:r>
          </a:p>
          <a:p>
            <a:pPr>
              <a:lnSpc>
                <a:spcPct val="100000"/>
              </a:lnSpc>
              <a:spcBef>
                <a:spcPts val="1400"/>
              </a:spcBef>
            </a:pPr>
            <a:r>
              <a:rPr lang="en-IN" sz="1100" dirty="0">
                <a:solidFill>
                  <a:schemeClr val="accent3">
                    <a:lumMod val="25000"/>
                  </a:schemeClr>
                </a:solidFill>
                <a:latin typeface="Abadi"/>
              </a:rPr>
              <a:t>Displaying the total payload mass carried by boosters launched by NASA (CRS)</a:t>
            </a:r>
          </a:p>
          <a:p>
            <a:pPr>
              <a:lnSpc>
                <a:spcPct val="100000"/>
              </a:lnSpc>
              <a:spcBef>
                <a:spcPts val="1400"/>
              </a:spcBef>
            </a:pPr>
            <a:r>
              <a:rPr lang="en-IN" sz="1100" dirty="0">
                <a:solidFill>
                  <a:schemeClr val="accent3">
                    <a:lumMod val="25000"/>
                  </a:schemeClr>
                </a:solidFill>
                <a:latin typeface="Abadi"/>
              </a:rPr>
              <a:t>Displaying average payload mass carried by booster version F9 v1.1</a:t>
            </a:r>
          </a:p>
          <a:p>
            <a:pPr>
              <a:lnSpc>
                <a:spcPct val="100000"/>
              </a:lnSpc>
              <a:spcBef>
                <a:spcPts val="1400"/>
              </a:spcBef>
            </a:pPr>
            <a:r>
              <a:rPr lang="en-IN" sz="1100" dirty="0">
                <a:solidFill>
                  <a:schemeClr val="accent3">
                    <a:lumMod val="25000"/>
                  </a:schemeClr>
                </a:solidFill>
                <a:latin typeface="Abadi"/>
              </a:rPr>
              <a:t>Listing the date when the first successful landing outcome in ground pad was achieved</a:t>
            </a:r>
          </a:p>
          <a:p>
            <a:pPr>
              <a:lnSpc>
                <a:spcPct val="100000"/>
              </a:lnSpc>
              <a:spcBef>
                <a:spcPts val="1400"/>
              </a:spcBef>
            </a:pPr>
            <a:r>
              <a:rPr lang="en-IN" sz="1100" dirty="0">
                <a:solidFill>
                  <a:schemeClr val="accent3">
                    <a:lumMod val="25000"/>
                  </a:schemeClr>
                </a:solidFill>
                <a:latin typeface="Abadi"/>
              </a:rPr>
              <a:t>Listing the names of the boosters which have success in drone ship and have payload mass greater than 4000 but less than 6000</a:t>
            </a:r>
          </a:p>
          <a:p>
            <a:pPr>
              <a:lnSpc>
                <a:spcPct val="100000"/>
              </a:lnSpc>
              <a:spcBef>
                <a:spcPts val="1400"/>
              </a:spcBef>
            </a:pPr>
            <a:r>
              <a:rPr lang="en-IN" sz="1100" dirty="0">
                <a:solidFill>
                  <a:schemeClr val="accent3">
                    <a:lumMod val="25000"/>
                  </a:schemeClr>
                </a:solidFill>
                <a:latin typeface="Abadi"/>
              </a:rPr>
              <a:t>Listing the total number of successful and failure mission outcomes</a:t>
            </a:r>
          </a:p>
          <a:p>
            <a:pPr>
              <a:lnSpc>
                <a:spcPct val="100000"/>
              </a:lnSpc>
              <a:spcBef>
                <a:spcPts val="1400"/>
              </a:spcBef>
            </a:pPr>
            <a:r>
              <a:rPr lang="en-IN" sz="1100" dirty="0">
                <a:solidFill>
                  <a:schemeClr val="accent3">
                    <a:lumMod val="25000"/>
                  </a:schemeClr>
                </a:solidFill>
                <a:latin typeface="Abadi"/>
              </a:rPr>
              <a:t>Listing the names of the booster versions which have carried the maximum payload mass</a:t>
            </a:r>
          </a:p>
          <a:p>
            <a:pPr>
              <a:lnSpc>
                <a:spcPct val="100000"/>
              </a:lnSpc>
              <a:spcBef>
                <a:spcPts val="1400"/>
              </a:spcBef>
            </a:pPr>
            <a:r>
              <a:rPr lang="en-IN" sz="1100" dirty="0">
                <a:solidFill>
                  <a:schemeClr val="accent3">
                    <a:lumMod val="25000"/>
                  </a:schemeClr>
                </a:solidFill>
                <a:latin typeface="Abadi"/>
              </a:rPr>
              <a:t>Listing the failed landing outcomes in drone ship, their booster versions and launch site names for the months in year 2015</a:t>
            </a:r>
          </a:p>
          <a:p>
            <a:pPr>
              <a:lnSpc>
                <a:spcPct val="100000"/>
              </a:lnSpc>
              <a:spcBef>
                <a:spcPts val="1400"/>
              </a:spcBef>
            </a:pPr>
            <a:r>
              <a:rPr lang="en-IN" sz="1100" dirty="0">
                <a:solidFill>
                  <a:schemeClr val="accent3">
                    <a:lumMod val="25000"/>
                  </a:schemeClr>
                </a:solidFill>
                <a:latin typeface="Abadi"/>
              </a:rPr>
              <a:t>Ranking the count of landing outcomes (such as Failure (drone ship) or Success (ground pad)) between the date 2010-06-04 and 2017-03-20 in descending order</a:t>
            </a:r>
          </a:p>
          <a:p>
            <a:pPr>
              <a:lnSpc>
                <a:spcPct val="100000"/>
              </a:lnSpc>
              <a:spcBef>
                <a:spcPts val="1400"/>
              </a:spcBef>
            </a:pPr>
            <a:r>
              <a:rPr lang="en-US" sz="1800" b="1" dirty="0">
                <a:solidFill>
                  <a:schemeClr val="accent3">
                    <a:lumMod val="25000"/>
                  </a:schemeClr>
                </a:solidFill>
                <a:latin typeface="Abadi" panose="020B0604020104020204" pitchFamily="34" charset="0"/>
              </a:rPr>
              <a:t>Link:</a:t>
            </a:r>
            <a:r>
              <a:rPr lang="en-US" sz="1800" dirty="0">
                <a:solidFill>
                  <a:schemeClr val="accent3">
                    <a:lumMod val="25000"/>
                  </a:schemeClr>
                </a:solidFill>
                <a:latin typeface="Abadi" panose="020B0604020104020204" pitchFamily="34" charset="0"/>
              </a:rPr>
              <a:t> https://github.com/HarshitSharmaWorks/Capstone_IBM/blob/main/EDA%20with%20SQL.ipynb</a:t>
            </a:r>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Markers shows the point like launch sites</a:t>
            </a: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rPr>
              <a:t>Circle shows the area around some coordinates</a:t>
            </a: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rPr>
              <a:t>Marker cluster shows group of event in each coordinates</a:t>
            </a: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rPr>
              <a:t>Lines are used to find distance between two coordinates</a:t>
            </a:r>
            <a:endParaRPr lang="en-US" sz="2400" b="1"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Link: https://github.com/HarshitSharmaWorks/Capstone_IBM/blob/main/Interactive%20Visual%20Analytics%20with%20Folium_Lab.ipynb</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dropdown list for selecting the </a:t>
            </a:r>
            <a:r>
              <a:rPr lang="en-US" sz="2200" dirty="0" err="1">
                <a:solidFill>
                  <a:schemeClr val="accent3">
                    <a:lumMod val="25000"/>
                  </a:schemeClr>
                </a:solidFill>
                <a:latin typeface="Abadi" panose="020B0604020104020204" pitchFamily="34" charset="0"/>
              </a:rPr>
              <a:t>lauch</a:t>
            </a:r>
            <a:r>
              <a:rPr lang="en-US" sz="2200" dirty="0">
                <a:solidFill>
                  <a:schemeClr val="accent3">
                    <a:lumMod val="25000"/>
                  </a:schemeClr>
                </a:solidFill>
                <a:latin typeface="Abadi" panose="020B0604020104020204" pitchFamily="34" charset="0"/>
              </a:rPr>
              <a:t>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Pie chart for showing success rate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Slider for payload mass range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And final scatter chart for showing correlation</a:t>
            </a:r>
          </a:p>
          <a:p>
            <a:pPr>
              <a:lnSpc>
                <a:spcPct val="100000"/>
              </a:lnSpc>
              <a:spcBef>
                <a:spcPts val="1400"/>
              </a:spcBef>
            </a:pPr>
            <a:r>
              <a:rPr lang="en-US" sz="2200" dirty="0">
                <a:solidFill>
                  <a:schemeClr val="accent3">
                    <a:lumMod val="25000"/>
                  </a:schemeClr>
                </a:solidFill>
                <a:latin typeface="Abadi" panose="020B0604020104020204" pitchFamily="34" charset="0"/>
              </a:rPr>
              <a:t>Link: https://github.com/HarshitSharmaWorks/Capstone_IBM/blob/main/Final%20Dash%20Application.py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We use 4 algorithms: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Logistic Regression</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SVM</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Decision Tree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KNN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https://github.com/HarshitSharmaWorks/Capstone_IBM/blob/main/Machine%20Learning%20Prediction_Lab.ipynb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6E933E3D-793E-A308-2C77-707741FED7E0}"/>
              </a:ext>
            </a:extLst>
          </p:cNvPr>
          <p:cNvPicPr>
            <a:picLocks noChangeAspect="1"/>
          </p:cNvPicPr>
          <p:nvPr/>
        </p:nvPicPr>
        <p:blipFill>
          <a:blip r:embed="rId3"/>
          <a:stretch>
            <a:fillRect/>
          </a:stretch>
        </p:blipFill>
        <p:spPr>
          <a:xfrm>
            <a:off x="4328764" y="1957267"/>
            <a:ext cx="6039693" cy="172426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68173" y="4829629"/>
            <a:ext cx="102174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Recent have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low failure rate</a:t>
            </a:r>
          </a:p>
          <a:p>
            <a:pPr>
              <a:lnSpc>
                <a:spcPct val="100000"/>
              </a:lnSpc>
              <a:spcBef>
                <a:spcPts val="1400"/>
              </a:spcBef>
            </a:pPr>
            <a:r>
              <a:rPr lang="en-US" sz="2200" dirty="0">
                <a:solidFill>
                  <a:schemeClr val="accent3">
                    <a:lumMod val="25000"/>
                  </a:schemeClr>
                </a:solidFill>
                <a:latin typeface="Abadi" panose="020B0604020104020204" pitchFamily="34" charset="0"/>
              </a:rPr>
              <a:t>Over time success rate is increasing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9F8C5EC-A457-2A4C-62B3-E1984E3D2C78}"/>
              </a:ext>
            </a:extLst>
          </p:cNvPr>
          <p:cNvPicPr>
            <a:picLocks noChangeAspect="1"/>
          </p:cNvPicPr>
          <p:nvPr/>
        </p:nvPicPr>
        <p:blipFill>
          <a:blip r:embed="rId3"/>
          <a:stretch>
            <a:fillRect/>
          </a:stretch>
        </p:blipFill>
        <p:spPr>
          <a:xfrm>
            <a:off x="2344680" y="1640114"/>
            <a:ext cx="7502640" cy="292607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5596728"/>
            <a:ext cx="1055158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 payload mass means high success. But too heavy payload can make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83AA545-0C4C-6393-042B-D78B9331AF11}"/>
              </a:ext>
            </a:extLst>
          </p:cNvPr>
          <p:cNvPicPr>
            <a:picLocks noChangeAspect="1"/>
          </p:cNvPicPr>
          <p:nvPr/>
        </p:nvPicPr>
        <p:blipFill>
          <a:blip r:embed="rId3"/>
          <a:stretch>
            <a:fillRect/>
          </a:stretch>
        </p:blipFill>
        <p:spPr>
          <a:xfrm>
            <a:off x="3060490" y="1719568"/>
            <a:ext cx="5934642" cy="32452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This bar graph show success rate of different orbit types.</a:t>
            </a:r>
          </a:p>
          <a:p>
            <a:pPr>
              <a:lnSpc>
                <a:spcPct val="100000"/>
              </a:lnSpc>
              <a:spcBef>
                <a:spcPts val="1400"/>
              </a:spcBef>
            </a:pPr>
            <a:r>
              <a:rPr lang="en-IN" sz="2200" dirty="0">
                <a:solidFill>
                  <a:schemeClr val="accent3">
                    <a:lumMod val="25000"/>
                  </a:schemeClr>
                </a:solidFill>
                <a:latin typeface="Abadi" panose="020B0604020104020204" pitchFamily="34" charset="0"/>
              </a:rPr>
              <a:t>SO have 0% success rate</a:t>
            </a:r>
          </a:p>
          <a:p>
            <a:pPr>
              <a:lnSpc>
                <a:spcPct val="100000"/>
              </a:lnSpc>
              <a:spcBef>
                <a:spcPts val="1400"/>
              </a:spcBef>
            </a:pPr>
            <a:r>
              <a:rPr lang="en-IN" sz="2200" dirty="0">
                <a:solidFill>
                  <a:schemeClr val="accent3">
                    <a:lumMod val="25000"/>
                  </a:schemeClr>
                </a:solidFill>
                <a:latin typeface="Abadi" panose="020B0604020104020204" pitchFamily="34" charset="0"/>
              </a:rPr>
              <a:t>GEO,HEO,SSO,ES-L1 are some having 100% success rate</a:t>
            </a:r>
            <a:br>
              <a:rPr lang="en-IN"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61ECEF8-59D3-BF81-EE2D-1AF407D43483}"/>
              </a:ext>
            </a:extLst>
          </p:cNvPr>
          <p:cNvPicPr>
            <a:picLocks noChangeAspect="1"/>
          </p:cNvPicPr>
          <p:nvPr/>
        </p:nvPicPr>
        <p:blipFill>
          <a:blip r:embed="rId3"/>
          <a:stretch>
            <a:fillRect/>
          </a:stretch>
        </p:blipFill>
        <p:spPr>
          <a:xfrm>
            <a:off x="5207813" y="1776830"/>
            <a:ext cx="6077798" cy="42487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607436" cy="3811588"/>
          </a:xfrm>
          <a:prstGeom prst="rect">
            <a:avLst/>
          </a:prstGeom>
        </p:spPr>
        <p:txBody>
          <a:bodyPr>
            <a:normAutofit/>
          </a:bodyPr>
          <a:lstStyle/>
          <a:p>
            <a:pPr>
              <a:lnSpc>
                <a:spcPct val="100000"/>
              </a:lnSpc>
              <a:spcBef>
                <a:spcPts val="1400"/>
              </a:spcBef>
            </a:pPr>
            <a:r>
              <a:rPr lang="en-IN" sz="1800" dirty="0">
                <a:latin typeface="Abadi" panose="020B0604020104020204" pitchFamily="34" charset="0"/>
              </a:rPr>
              <a:t>Success rate increases with the number of flights for the LEO orbit</a:t>
            </a:r>
          </a:p>
          <a:p>
            <a:pPr>
              <a:lnSpc>
                <a:spcPct val="100000"/>
              </a:lnSpc>
              <a:spcBef>
                <a:spcPts val="1400"/>
              </a:spcBef>
            </a:pPr>
            <a:r>
              <a:rPr lang="en-IN" sz="1800" dirty="0">
                <a:solidFill>
                  <a:schemeClr val="accent3">
                    <a:lumMod val="25000"/>
                  </a:schemeClr>
                </a:solidFill>
                <a:latin typeface="Abadi" panose="020B0604020104020204" pitchFamily="34" charset="0"/>
              </a:rPr>
              <a:t>For GEO, No relation found according to this Chart.</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8416CED-1D43-3B67-5282-F3EAC1DF7C05}"/>
              </a:ext>
            </a:extLst>
          </p:cNvPr>
          <p:cNvPicPr>
            <a:picLocks noChangeAspect="1"/>
          </p:cNvPicPr>
          <p:nvPr/>
        </p:nvPicPr>
        <p:blipFill>
          <a:blip r:embed="rId3"/>
          <a:stretch>
            <a:fillRect/>
          </a:stretch>
        </p:blipFill>
        <p:spPr>
          <a:xfrm>
            <a:off x="4702249" y="1622583"/>
            <a:ext cx="6755723" cy="41832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IN" sz="1800" dirty="0">
                <a:solidFill>
                  <a:schemeClr val="accent3">
                    <a:lumMod val="25000"/>
                  </a:schemeClr>
                </a:solidFill>
                <a:latin typeface="Abadi" panose="020B0604020104020204" pitchFamily="34" charset="0"/>
              </a:rPr>
              <a:t>Weight of the payloads make influence on the success rate of the launches in certain orbits. </a:t>
            </a:r>
          </a:p>
          <a:p>
            <a:pPr>
              <a:lnSpc>
                <a:spcPct val="100000"/>
              </a:lnSpc>
              <a:spcBef>
                <a:spcPts val="1400"/>
              </a:spcBef>
            </a:pPr>
            <a:r>
              <a:rPr lang="en-IN" sz="1800" dirty="0">
                <a:solidFill>
                  <a:schemeClr val="accent3">
                    <a:lumMod val="25000"/>
                  </a:schemeClr>
                </a:solidFill>
                <a:latin typeface="Abadi" panose="020B0604020104020204" pitchFamily="34" charset="0"/>
              </a:rPr>
              <a:t>Also decreasing the payload weight for a GTO orbit improves the success of a launch.</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6F2FBF0-4A51-DC17-29C0-B70800C9E9FF}"/>
              </a:ext>
            </a:extLst>
          </p:cNvPr>
          <p:cNvPicPr>
            <a:picLocks noChangeAspect="1"/>
          </p:cNvPicPr>
          <p:nvPr/>
        </p:nvPicPr>
        <p:blipFill>
          <a:blip r:embed="rId3"/>
          <a:stretch>
            <a:fillRect/>
          </a:stretch>
        </p:blipFill>
        <p:spPr>
          <a:xfrm>
            <a:off x="4846176" y="1650842"/>
            <a:ext cx="6510192"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After 2013, Success rate is very high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A7FF8A5-5190-7755-915C-A04AA04FE95C}"/>
              </a:ext>
            </a:extLst>
          </p:cNvPr>
          <p:cNvPicPr>
            <a:picLocks noChangeAspect="1"/>
          </p:cNvPicPr>
          <p:nvPr/>
        </p:nvPicPr>
        <p:blipFill>
          <a:blip r:embed="rId3"/>
          <a:stretch>
            <a:fillRect/>
          </a:stretch>
        </p:blipFill>
        <p:spPr>
          <a:xfrm>
            <a:off x="5570042" y="1803906"/>
            <a:ext cx="5715569" cy="35054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04235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distinct, to remove duplicate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AB57EB2-46D1-56BC-2F5D-6DA35DC736BC}"/>
              </a:ext>
            </a:extLst>
          </p:cNvPr>
          <p:cNvPicPr>
            <a:picLocks noChangeAspect="1"/>
          </p:cNvPicPr>
          <p:nvPr/>
        </p:nvPicPr>
        <p:blipFill>
          <a:blip r:embed="rId3"/>
          <a:stretch>
            <a:fillRect/>
          </a:stretch>
        </p:blipFill>
        <p:spPr>
          <a:xfrm>
            <a:off x="2769775" y="1603375"/>
            <a:ext cx="6652450" cy="31925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4808" y="541519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where and like function for getting the desired output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5648983-AB31-DE04-E07D-87729A96DDC0}"/>
              </a:ext>
            </a:extLst>
          </p:cNvPr>
          <p:cNvPicPr>
            <a:picLocks noChangeAspect="1"/>
          </p:cNvPicPr>
          <p:nvPr/>
        </p:nvPicPr>
        <p:blipFill>
          <a:blip r:embed="rId3"/>
          <a:stretch>
            <a:fillRect/>
          </a:stretch>
        </p:blipFill>
        <p:spPr>
          <a:xfrm>
            <a:off x="2950268" y="1452786"/>
            <a:ext cx="6155086" cy="36816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46C3548-CBDB-3393-75F8-A4AF2E17FBA9}"/>
              </a:ext>
            </a:extLst>
          </p:cNvPr>
          <p:cNvPicPr>
            <a:picLocks noChangeAspect="1"/>
          </p:cNvPicPr>
          <p:nvPr/>
        </p:nvPicPr>
        <p:blipFill>
          <a:blip r:embed="rId3"/>
          <a:stretch>
            <a:fillRect/>
          </a:stretch>
        </p:blipFill>
        <p:spPr>
          <a:xfrm>
            <a:off x="1270182" y="1874169"/>
            <a:ext cx="9651635" cy="1776507"/>
          </a:xfrm>
          <a:prstGeom prst="rect">
            <a:avLst/>
          </a:prstGeom>
        </p:spPr>
      </p:pic>
      <p:sp>
        <p:nvSpPr>
          <p:cNvPr id="2" name="Content Placeholder 4">
            <a:extLst>
              <a:ext uri="{FF2B5EF4-FFF2-40B4-BE49-F238E27FC236}">
                <a16:creationId xmlns:a16="http://schemas.microsoft.com/office/drawing/2014/main" id="{D6716901-D399-B76A-0461-FBD5F861D91C}"/>
              </a:ext>
            </a:extLst>
          </p:cNvPr>
          <p:cNvSpPr txBox="1">
            <a:spLocks/>
          </p:cNvSpPr>
          <p:nvPr/>
        </p:nvSpPr>
        <p:spPr>
          <a:xfrm>
            <a:off x="770011" y="4682331"/>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is 45596</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9E242E4-1717-E602-AF5A-2C7F2451CA5C}"/>
              </a:ext>
            </a:extLst>
          </p:cNvPr>
          <p:cNvPicPr>
            <a:picLocks noChangeAspect="1"/>
          </p:cNvPicPr>
          <p:nvPr/>
        </p:nvPicPr>
        <p:blipFill>
          <a:blip r:embed="rId3"/>
          <a:stretch>
            <a:fillRect/>
          </a:stretch>
        </p:blipFill>
        <p:spPr>
          <a:xfrm>
            <a:off x="1661493" y="2317861"/>
            <a:ext cx="8869013" cy="1667108"/>
          </a:xfrm>
          <a:prstGeom prst="rect">
            <a:avLst/>
          </a:prstGeom>
        </p:spPr>
      </p:pic>
      <p:sp>
        <p:nvSpPr>
          <p:cNvPr id="2" name="Content Placeholder 4">
            <a:extLst>
              <a:ext uri="{FF2B5EF4-FFF2-40B4-BE49-F238E27FC236}">
                <a16:creationId xmlns:a16="http://schemas.microsoft.com/office/drawing/2014/main" id="{9AE5F5A0-5921-6F8E-65AC-D98A663D7DF4}"/>
              </a:ext>
            </a:extLst>
          </p:cNvPr>
          <p:cNvSpPr txBox="1">
            <a:spLocks/>
          </p:cNvSpPr>
          <p:nvPr/>
        </p:nvSpPr>
        <p:spPr>
          <a:xfrm>
            <a:off x="764808" y="5415191"/>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by F9 v1.1 is 2928.4</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1446F15-0B7E-FF4D-A62C-50D4C600EDD8}"/>
              </a:ext>
            </a:extLst>
          </p:cNvPr>
          <p:cNvPicPr>
            <a:picLocks noChangeAspect="1"/>
          </p:cNvPicPr>
          <p:nvPr/>
        </p:nvPicPr>
        <p:blipFill>
          <a:blip r:embed="rId3"/>
          <a:stretch>
            <a:fillRect/>
          </a:stretch>
        </p:blipFill>
        <p:spPr>
          <a:xfrm>
            <a:off x="1590046" y="2257978"/>
            <a:ext cx="9011908" cy="1819529"/>
          </a:xfrm>
          <a:prstGeom prst="rect">
            <a:avLst/>
          </a:prstGeom>
        </p:spPr>
      </p:pic>
      <p:sp>
        <p:nvSpPr>
          <p:cNvPr id="2" name="Content Placeholder 4">
            <a:extLst>
              <a:ext uri="{FF2B5EF4-FFF2-40B4-BE49-F238E27FC236}">
                <a16:creationId xmlns:a16="http://schemas.microsoft.com/office/drawing/2014/main" id="{F8235C50-38B2-6572-AE0F-0AC762DCA66E}"/>
              </a:ext>
            </a:extLst>
          </p:cNvPr>
          <p:cNvSpPr txBox="1">
            <a:spLocks/>
          </p:cNvSpPr>
          <p:nvPr/>
        </p:nvSpPr>
        <p:spPr>
          <a:xfrm>
            <a:off x="764808" y="5415191"/>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First successful landing date is 22 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720C0F1-433A-FA4F-F8E8-B552A9316E2D}"/>
              </a:ext>
            </a:extLst>
          </p:cNvPr>
          <p:cNvPicPr>
            <a:picLocks noChangeAspect="1"/>
          </p:cNvPicPr>
          <p:nvPr/>
        </p:nvPicPr>
        <p:blipFill>
          <a:blip r:embed="rId3"/>
          <a:stretch>
            <a:fillRect/>
          </a:stretch>
        </p:blipFill>
        <p:spPr>
          <a:xfrm>
            <a:off x="1555199" y="2161998"/>
            <a:ext cx="8945223" cy="253400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52600"/>
            <a:ext cx="6330897" cy="42729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IN" sz="18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IN" sz="14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IN" sz="1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IN"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IN"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IN"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IN"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IN" sz="14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r>
              <a:rPr lang="en-IN" sz="18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IN"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IN" sz="1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IN" sz="1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524DCAA-2072-F5D8-DD38-6C50AC0ABEB2}"/>
              </a:ext>
            </a:extLst>
          </p:cNvPr>
          <p:cNvPicPr>
            <a:picLocks noChangeAspect="1"/>
          </p:cNvPicPr>
          <p:nvPr/>
        </p:nvPicPr>
        <p:blipFill>
          <a:blip r:embed="rId3"/>
          <a:stretch>
            <a:fillRect/>
          </a:stretch>
        </p:blipFill>
        <p:spPr>
          <a:xfrm>
            <a:off x="1604335" y="2309688"/>
            <a:ext cx="8983329" cy="17814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665361C-7435-5220-FC91-BFEFDA95054C}"/>
              </a:ext>
            </a:extLst>
          </p:cNvPr>
          <p:cNvPicPr>
            <a:picLocks noChangeAspect="1"/>
          </p:cNvPicPr>
          <p:nvPr/>
        </p:nvPicPr>
        <p:blipFill>
          <a:blip r:embed="rId3"/>
          <a:stretch>
            <a:fillRect/>
          </a:stretch>
        </p:blipFill>
        <p:spPr>
          <a:xfrm>
            <a:off x="1623388" y="1594291"/>
            <a:ext cx="8945223" cy="47250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8ECF758-F80C-A44A-22B8-F19B0BD3CFA8}"/>
              </a:ext>
            </a:extLst>
          </p:cNvPr>
          <p:cNvPicPr>
            <a:picLocks noChangeAspect="1"/>
          </p:cNvPicPr>
          <p:nvPr/>
        </p:nvPicPr>
        <p:blipFill>
          <a:blip r:embed="rId3"/>
          <a:stretch>
            <a:fillRect/>
          </a:stretch>
        </p:blipFill>
        <p:spPr>
          <a:xfrm>
            <a:off x="1661493" y="2232793"/>
            <a:ext cx="8869013" cy="20005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744BAC8-35FC-6C23-B097-81F4A9D26E93}"/>
              </a:ext>
            </a:extLst>
          </p:cNvPr>
          <p:cNvPicPr>
            <a:picLocks noChangeAspect="1"/>
          </p:cNvPicPr>
          <p:nvPr/>
        </p:nvPicPr>
        <p:blipFill>
          <a:blip r:embed="rId3"/>
          <a:stretch>
            <a:fillRect/>
          </a:stretch>
        </p:blipFill>
        <p:spPr>
          <a:xfrm>
            <a:off x="1632914" y="1827607"/>
            <a:ext cx="8926171" cy="34580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Locations</a:t>
            </a:r>
          </a:p>
        </p:txBody>
      </p:sp>
      <p:pic>
        <p:nvPicPr>
          <p:cNvPr id="8" name="Picture 7">
            <a:extLst>
              <a:ext uri="{FF2B5EF4-FFF2-40B4-BE49-F238E27FC236}">
                <a16:creationId xmlns:a16="http://schemas.microsoft.com/office/drawing/2014/main" id="{313EF793-3136-E1A5-DBF9-3CB6F07E434C}"/>
              </a:ext>
            </a:extLst>
          </p:cNvPr>
          <p:cNvPicPr>
            <a:picLocks noChangeAspect="1"/>
          </p:cNvPicPr>
          <p:nvPr/>
        </p:nvPicPr>
        <p:blipFill>
          <a:blip r:embed="rId3"/>
          <a:stretch>
            <a:fillRect/>
          </a:stretch>
        </p:blipFill>
        <p:spPr>
          <a:xfrm>
            <a:off x="2731701" y="1985761"/>
            <a:ext cx="6592220" cy="2886478"/>
          </a:xfrm>
          <a:prstGeom prst="rect">
            <a:avLst/>
          </a:prstGeom>
        </p:spPr>
      </p:pic>
      <p:sp>
        <p:nvSpPr>
          <p:cNvPr id="4" name="Content Placeholder 4">
            <a:extLst>
              <a:ext uri="{FF2B5EF4-FFF2-40B4-BE49-F238E27FC236}">
                <a16:creationId xmlns:a16="http://schemas.microsoft.com/office/drawing/2014/main" id="{3F61FF30-16B6-41E0-EE03-C6C85267F884}"/>
              </a:ext>
            </a:extLst>
          </p:cNvPr>
          <p:cNvSpPr txBox="1">
            <a:spLocks/>
          </p:cNvSpPr>
          <p:nvPr/>
        </p:nvSpPr>
        <p:spPr>
          <a:xfrm>
            <a:off x="764808" y="5415191"/>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are situated near sea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 by Site</a:t>
            </a:r>
          </a:p>
        </p:txBody>
      </p:sp>
      <p:pic>
        <p:nvPicPr>
          <p:cNvPr id="4" name="Picture 3">
            <a:extLst>
              <a:ext uri="{FF2B5EF4-FFF2-40B4-BE49-F238E27FC236}">
                <a16:creationId xmlns:a16="http://schemas.microsoft.com/office/drawing/2014/main" id="{E8A869ED-F299-7612-EA58-2BA62A7F7DB0}"/>
              </a:ext>
            </a:extLst>
          </p:cNvPr>
          <p:cNvPicPr>
            <a:picLocks noChangeAspect="1"/>
          </p:cNvPicPr>
          <p:nvPr/>
        </p:nvPicPr>
        <p:blipFill>
          <a:blip r:embed="rId3"/>
          <a:stretch>
            <a:fillRect/>
          </a:stretch>
        </p:blipFill>
        <p:spPr>
          <a:xfrm>
            <a:off x="1619320" y="1971764"/>
            <a:ext cx="3920746" cy="1833076"/>
          </a:xfrm>
          <a:prstGeom prst="rect">
            <a:avLst/>
          </a:prstGeom>
        </p:spPr>
      </p:pic>
      <p:pic>
        <p:nvPicPr>
          <p:cNvPr id="7" name="Picture 6">
            <a:extLst>
              <a:ext uri="{FF2B5EF4-FFF2-40B4-BE49-F238E27FC236}">
                <a16:creationId xmlns:a16="http://schemas.microsoft.com/office/drawing/2014/main" id="{3F8DBDB7-77BA-F17A-765F-7AEE07A9D463}"/>
              </a:ext>
            </a:extLst>
          </p:cNvPr>
          <p:cNvPicPr>
            <a:picLocks noChangeAspect="1"/>
          </p:cNvPicPr>
          <p:nvPr/>
        </p:nvPicPr>
        <p:blipFill>
          <a:blip r:embed="rId4"/>
          <a:stretch>
            <a:fillRect/>
          </a:stretch>
        </p:blipFill>
        <p:spPr>
          <a:xfrm>
            <a:off x="6651935" y="1868068"/>
            <a:ext cx="3434437" cy="1936772"/>
          </a:xfrm>
          <a:prstGeom prst="rect">
            <a:avLst/>
          </a:prstGeom>
        </p:spPr>
      </p:pic>
      <p:pic>
        <p:nvPicPr>
          <p:cNvPr id="10" name="Picture 9">
            <a:extLst>
              <a:ext uri="{FF2B5EF4-FFF2-40B4-BE49-F238E27FC236}">
                <a16:creationId xmlns:a16="http://schemas.microsoft.com/office/drawing/2014/main" id="{6AB63198-2E65-C332-3FF0-DCE47748F000}"/>
              </a:ext>
            </a:extLst>
          </p:cNvPr>
          <p:cNvPicPr>
            <a:picLocks noChangeAspect="1"/>
          </p:cNvPicPr>
          <p:nvPr/>
        </p:nvPicPr>
        <p:blipFill>
          <a:blip r:embed="rId5"/>
          <a:stretch>
            <a:fillRect/>
          </a:stretch>
        </p:blipFill>
        <p:spPr>
          <a:xfrm>
            <a:off x="7343172" y="4175418"/>
            <a:ext cx="2743200" cy="2143932"/>
          </a:xfrm>
          <a:prstGeom prst="rect">
            <a:avLst/>
          </a:prstGeom>
        </p:spPr>
      </p:pic>
      <p:sp>
        <p:nvSpPr>
          <p:cNvPr id="2" name="Content Placeholder 4">
            <a:extLst>
              <a:ext uri="{FF2B5EF4-FFF2-40B4-BE49-F238E27FC236}">
                <a16:creationId xmlns:a16="http://schemas.microsoft.com/office/drawing/2014/main" id="{D968B1CB-F8DC-DBEF-CD08-6ADE4DFE1694}"/>
              </a:ext>
            </a:extLst>
          </p:cNvPr>
          <p:cNvSpPr txBox="1">
            <a:spLocks/>
          </p:cNvSpPr>
          <p:nvPr/>
        </p:nvSpPr>
        <p:spPr>
          <a:xfrm>
            <a:off x="1097586" y="4370162"/>
            <a:ext cx="555434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Example of SLC-40</a:t>
            </a:r>
          </a:p>
          <a:p>
            <a:pPr>
              <a:lnSpc>
                <a:spcPct val="100000"/>
              </a:lnSpc>
              <a:spcBef>
                <a:spcPts val="1400"/>
              </a:spcBef>
            </a:pPr>
            <a:r>
              <a:rPr lang="en-US" sz="2200" dirty="0">
                <a:solidFill>
                  <a:schemeClr val="accent3">
                    <a:lumMod val="25000"/>
                  </a:schemeClr>
                </a:solidFill>
                <a:latin typeface="Abadi" panose="020B0604020104020204" pitchFamily="34" charset="0"/>
              </a:rPr>
              <a:t>Green=Successful</a:t>
            </a:r>
          </a:p>
          <a:p>
            <a:pPr>
              <a:lnSpc>
                <a:spcPct val="100000"/>
              </a:lnSpc>
              <a:spcBef>
                <a:spcPts val="1400"/>
              </a:spcBef>
            </a:pPr>
            <a:r>
              <a:rPr lang="en-US" sz="2200" dirty="0">
                <a:solidFill>
                  <a:schemeClr val="accent3">
                    <a:lumMod val="25000"/>
                  </a:schemeClr>
                </a:solidFill>
                <a:latin typeface="Abadi" panose="020B0604020104020204" pitchFamily="34" charset="0"/>
              </a:rPr>
              <a:t>Red=Failure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proximities</a:t>
            </a:r>
          </a:p>
        </p:txBody>
      </p:sp>
      <p:pic>
        <p:nvPicPr>
          <p:cNvPr id="4" name="Picture 3">
            <a:extLst>
              <a:ext uri="{FF2B5EF4-FFF2-40B4-BE49-F238E27FC236}">
                <a16:creationId xmlns:a16="http://schemas.microsoft.com/office/drawing/2014/main" id="{2686D28E-E9A3-CB2B-1067-B9BCB56900BB}"/>
              </a:ext>
            </a:extLst>
          </p:cNvPr>
          <p:cNvPicPr>
            <a:picLocks noChangeAspect="1"/>
          </p:cNvPicPr>
          <p:nvPr/>
        </p:nvPicPr>
        <p:blipFill>
          <a:blip r:embed="rId3"/>
          <a:stretch>
            <a:fillRect/>
          </a:stretch>
        </p:blipFill>
        <p:spPr>
          <a:xfrm>
            <a:off x="5211835" y="1946253"/>
            <a:ext cx="5458587" cy="3553321"/>
          </a:xfrm>
          <a:prstGeom prst="rect">
            <a:avLst/>
          </a:prstGeom>
        </p:spPr>
      </p:pic>
      <p:sp>
        <p:nvSpPr>
          <p:cNvPr id="2" name="Content Placeholder 4">
            <a:extLst>
              <a:ext uri="{FF2B5EF4-FFF2-40B4-BE49-F238E27FC236}">
                <a16:creationId xmlns:a16="http://schemas.microsoft.com/office/drawing/2014/main" id="{410B7E72-C1CA-8FCA-A984-30D70D5F445C}"/>
              </a:ext>
            </a:extLst>
          </p:cNvPr>
          <p:cNvSpPr txBox="1">
            <a:spLocks/>
          </p:cNvSpPr>
          <p:nvPr/>
        </p:nvSpPr>
        <p:spPr>
          <a:xfrm>
            <a:off x="770011" y="1946252"/>
            <a:ext cx="3965275" cy="4280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distance is shown from its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7777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 39A have highest Success Rate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a:t>
            </a:r>
          </a:p>
        </p:txBody>
      </p:sp>
      <p:pic>
        <p:nvPicPr>
          <p:cNvPr id="6" name="Picture 5">
            <a:extLst>
              <a:ext uri="{FF2B5EF4-FFF2-40B4-BE49-F238E27FC236}">
                <a16:creationId xmlns:a16="http://schemas.microsoft.com/office/drawing/2014/main" id="{67746B7E-09F4-BB37-17B3-CCC37C3B0F89}"/>
              </a:ext>
            </a:extLst>
          </p:cNvPr>
          <p:cNvPicPr>
            <a:picLocks noChangeAspect="1"/>
          </p:cNvPicPr>
          <p:nvPr/>
        </p:nvPicPr>
        <p:blipFill>
          <a:blip r:embed="rId3"/>
          <a:stretch>
            <a:fillRect/>
          </a:stretch>
        </p:blipFill>
        <p:spPr>
          <a:xfrm>
            <a:off x="1063849" y="2853371"/>
            <a:ext cx="10064301" cy="28909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90700"/>
            <a:ext cx="10399485" cy="40513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b="1" dirty="0">
                <a:solidFill>
                  <a:schemeClr val="accent3">
                    <a:lumMod val="25000"/>
                  </a:schemeClr>
                </a:solidFill>
                <a:latin typeface="Abadi" panose="020B0604020104020204" pitchFamily="34" charset="0"/>
              </a:rPr>
              <a:t>Project background and context: </a:t>
            </a:r>
            <a:r>
              <a:rPr lang="en-IN" sz="2000" dirty="0">
                <a:solidFill>
                  <a:schemeClr val="accent3">
                    <a:lumMod val="25000"/>
                  </a:schemeClr>
                </a:solidFill>
                <a:latin typeface="Abadi" panose="020B0604020104020204" pitchFamily="34" charset="0"/>
              </a:rPr>
              <a:t>SpaceX promotes its Falcon 9 rocket launches on its website with a price tag of $62 million, significantly lower than other providers whose costs exceed $165 million. A major factor contributing to SpaceX's cost savings is the ability to reuse the first stage of the rocket. By predicting whether the first stage will successfully land, we can estimate the overall launch cost and provide valuable insights for competing companies considering bids against SpaceX. The aim of this project is to develop a machine learning pipeline capable of forecasting the likelihood of a successful landing for the Falcon 9’s first stage.</a:t>
            </a:r>
            <a:endParaRPr lang="en-US" sz="2000" dirty="0">
              <a:solidFill>
                <a:schemeClr val="accent3">
                  <a:lumMod val="25000"/>
                </a:schemeClr>
              </a:solidFill>
              <a:latin typeface="Abadi" panose="020B0604020104020204" pitchFamily="34" charset="0"/>
            </a:endParaRP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r>
              <a:rPr lang="en-US" sz="2000" b="1" dirty="0">
                <a:solidFill>
                  <a:schemeClr val="accent3">
                    <a:lumMod val="25000"/>
                  </a:schemeClr>
                </a:solidFill>
                <a:latin typeface="Abadi" panose="020B0604020104020204" pitchFamily="34" charset="0"/>
              </a:rPr>
              <a:t>Problems you want to find answers: </a:t>
            </a:r>
          </a:p>
          <a:p>
            <a:pPr lvl="1">
              <a:spcBef>
                <a:spcPts val="1400"/>
              </a:spcBef>
            </a:pPr>
            <a:r>
              <a:rPr lang="en-IN" sz="2000" dirty="0">
                <a:solidFill>
                  <a:schemeClr val="accent3">
                    <a:lumMod val="25000"/>
                  </a:schemeClr>
                </a:solidFill>
                <a:latin typeface="Abadi" panose="020B0604020104020204" pitchFamily="34" charset="0"/>
              </a:rPr>
              <a:t>What factors influence the successful landing of the rocket’s first stage?</a:t>
            </a:r>
          </a:p>
          <a:p>
            <a:pPr lvl="1">
              <a:spcBef>
                <a:spcPts val="1400"/>
              </a:spcBef>
            </a:pPr>
            <a:r>
              <a:rPr lang="en-IN" sz="2000" dirty="0">
                <a:solidFill>
                  <a:schemeClr val="accent3">
                    <a:lumMod val="25000"/>
                  </a:schemeClr>
                </a:solidFill>
                <a:latin typeface="Abadi" panose="020B0604020104020204" pitchFamily="34" charset="0"/>
              </a:rPr>
              <a:t>How do interactions among various features affect the success rate of a landing?</a:t>
            </a:r>
          </a:p>
          <a:p>
            <a:pPr lvl="1">
              <a:spcBef>
                <a:spcPts val="1400"/>
              </a:spcBef>
            </a:pPr>
            <a:r>
              <a:rPr lang="en-IN" sz="2000" dirty="0">
                <a:solidFill>
                  <a:schemeClr val="accent3">
                    <a:lumMod val="25000"/>
                  </a:schemeClr>
                </a:solidFill>
                <a:latin typeface="Abadi" panose="020B0604020104020204" pitchFamily="34" charset="0"/>
              </a:rPr>
              <a:t>What operational conditions must be met to ensure a successful landing program? </a:t>
            </a: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endParaRPr lang="en-US" sz="2000" dirty="0">
              <a:solidFill>
                <a:schemeClr val="accent3">
                  <a:lumMod val="25000"/>
                </a:schemeClr>
              </a:solidFill>
              <a:latin typeface="Abadi" panose="020B0604020104020204" pitchFamily="34" charset="0"/>
            </a:endParaRPr>
          </a:p>
          <a:p>
            <a:pPr>
              <a:spcBef>
                <a:spcPts val="1400"/>
              </a:spcBef>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of KSC LC 39A</a:t>
            </a:r>
          </a:p>
        </p:txBody>
      </p:sp>
      <p:pic>
        <p:nvPicPr>
          <p:cNvPr id="6" name="Picture 5">
            <a:extLst>
              <a:ext uri="{FF2B5EF4-FFF2-40B4-BE49-F238E27FC236}">
                <a16:creationId xmlns:a16="http://schemas.microsoft.com/office/drawing/2014/main" id="{C1FD5EA3-4F67-F592-2199-013D17C82044}"/>
              </a:ext>
            </a:extLst>
          </p:cNvPr>
          <p:cNvPicPr>
            <a:picLocks noChangeAspect="1"/>
          </p:cNvPicPr>
          <p:nvPr/>
        </p:nvPicPr>
        <p:blipFill>
          <a:blip r:embed="rId3"/>
          <a:stretch>
            <a:fillRect/>
          </a:stretch>
        </p:blipFill>
        <p:spPr>
          <a:xfrm>
            <a:off x="1999678" y="2681831"/>
            <a:ext cx="8192643" cy="3343742"/>
          </a:xfrm>
          <a:prstGeom prst="rect">
            <a:avLst/>
          </a:prstGeom>
        </p:spPr>
      </p:pic>
      <p:sp>
        <p:nvSpPr>
          <p:cNvPr id="7" name="Content Placeholder 4">
            <a:extLst>
              <a:ext uri="{FF2B5EF4-FFF2-40B4-BE49-F238E27FC236}">
                <a16:creationId xmlns:a16="http://schemas.microsoft.com/office/drawing/2014/main" id="{896EFAB2-EA79-D586-6F33-64410CCA0AB6}"/>
              </a:ext>
            </a:extLst>
          </p:cNvPr>
          <p:cNvSpPr txBox="1">
            <a:spLocks/>
          </p:cNvSpPr>
          <p:nvPr/>
        </p:nvSpPr>
        <p:spPr>
          <a:xfrm>
            <a:off x="770010" y="1825625"/>
            <a:ext cx="577774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 39A have 76.9% Success Launch</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1793535-1925-963F-D7E8-841A5F3872AA}"/>
              </a:ext>
            </a:extLst>
          </p:cNvPr>
          <p:cNvPicPr>
            <a:picLocks noChangeAspect="1"/>
          </p:cNvPicPr>
          <p:nvPr/>
        </p:nvPicPr>
        <p:blipFill>
          <a:blip r:embed="rId3"/>
          <a:stretch>
            <a:fillRect/>
          </a:stretch>
        </p:blipFill>
        <p:spPr>
          <a:xfrm>
            <a:off x="4949372" y="1407357"/>
            <a:ext cx="6159258" cy="2135705"/>
          </a:xfrm>
          <a:prstGeom prst="rect">
            <a:avLst/>
          </a:prstGeom>
        </p:spPr>
      </p:pic>
      <p:pic>
        <p:nvPicPr>
          <p:cNvPr id="7" name="Picture 6">
            <a:extLst>
              <a:ext uri="{FF2B5EF4-FFF2-40B4-BE49-F238E27FC236}">
                <a16:creationId xmlns:a16="http://schemas.microsoft.com/office/drawing/2014/main" id="{1121F876-3CD6-9ECB-A8E3-BD9F733DD56D}"/>
              </a:ext>
            </a:extLst>
          </p:cNvPr>
          <p:cNvPicPr>
            <a:picLocks noChangeAspect="1"/>
          </p:cNvPicPr>
          <p:nvPr/>
        </p:nvPicPr>
        <p:blipFill>
          <a:blip r:embed="rId4"/>
          <a:stretch>
            <a:fillRect/>
          </a:stretch>
        </p:blipFill>
        <p:spPr>
          <a:xfrm>
            <a:off x="4949372" y="3884585"/>
            <a:ext cx="6162072" cy="2140988"/>
          </a:xfrm>
          <a:prstGeom prst="rect">
            <a:avLst/>
          </a:prstGeom>
        </p:spPr>
      </p:pic>
      <p:sp>
        <p:nvSpPr>
          <p:cNvPr id="8" name="Content Placeholder 4">
            <a:extLst>
              <a:ext uri="{FF2B5EF4-FFF2-40B4-BE49-F238E27FC236}">
                <a16:creationId xmlns:a16="http://schemas.microsoft.com/office/drawing/2014/main" id="{8452E742-ACE3-A231-44CF-6D1128708238}"/>
              </a:ext>
            </a:extLst>
          </p:cNvPr>
          <p:cNvSpPr txBox="1">
            <a:spLocks/>
          </p:cNvSpPr>
          <p:nvPr/>
        </p:nvSpPr>
        <p:spPr>
          <a:xfrm>
            <a:off x="770010" y="1825625"/>
            <a:ext cx="372034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Low Weighted payload mass have high success rate then high weighted payload mass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a16="http://schemas.microsoft.com/office/drawing/2014/main" id="{2A6B054E-D5E2-6257-9205-2254947839EB}"/>
              </a:ext>
            </a:extLst>
          </p:cNvPr>
          <p:cNvSpPr txBox="1">
            <a:spLocks/>
          </p:cNvSpPr>
          <p:nvPr/>
        </p:nvSpPr>
        <p:spPr>
          <a:xfrm>
            <a:off x="770010" y="1825625"/>
            <a:ext cx="10515600" cy="11080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4 classification model accuracies are given below</a:t>
            </a:r>
          </a:p>
          <a:p>
            <a:pPr>
              <a:lnSpc>
                <a:spcPct val="100000"/>
              </a:lnSpc>
              <a:spcBef>
                <a:spcPts val="1400"/>
              </a:spcBef>
            </a:pPr>
            <a:r>
              <a:rPr lang="en-US" sz="2200" dirty="0">
                <a:solidFill>
                  <a:schemeClr val="accent3">
                    <a:lumMod val="25000"/>
                  </a:schemeClr>
                </a:solidFill>
                <a:latin typeface="Abadi"/>
              </a:rPr>
              <a:t>Decision tree have highest score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B7BFB4E4-EE1F-BCD7-8FA0-7EE213F3B3AF}"/>
              </a:ext>
            </a:extLst>
          </p:cNvPr>
          <p:cNvPicPr>
            <a:picLocks noChangeAspect="1"/>
          </p:cNvPicPr>
          <p:nvPr/>
        </p:nvPicPr>
        <p:blipFill>
          <a:blip r:embed="rId3"/>
          <a:stretch>
            <a:fillRect/>
          </a:stretch>
        </p:blipFill>
        <p:spPr>
          <a:xfrm>
            <a:off x="4124716" y="2947777"/>
            <a:ext cx="3942567" cy="27649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AFD2CCF8-4EBC-819B-8028-B645B778A1AE}"/>
              </a:ext>
            </a:extLst>
          </p:cNvPr>
          <p:cNvPicPr>
            <a:picLocks noChangeAspect="1"/>
          </p:cNvPicPr>
          <p:nvPr/>
        </p:nvPicPr>
        <p:blipFill>
          <a:blip r:embed="rId3"/>
          <a:stretch>
            <a:fillRect/>
          </a:stretch>
        </p:blipFill>
        <p:spPr>
          <a:xfrm>
            <a:off x="7234793" y="2275966"/>
            <a:ext cx="4050818" cy="3374456"/>
          </a:xfrm>
          <a:prstGeom prst="rect">
            <a:avLst/>
          </a:prstGeom>
        </p:spPr>
      </p:pic>
      <p:sp>
        <p:nvSpPr>
          <p:cNvPr id="7" name="Content Placeholder 4">
            <a:extLst>
              <a:ext uri="{FF2B5EF4-FFF2-40B4-BE49-F238E27FC236}">
                <a16:creationId xmlns:a16="http://schemas.microsoft.com/office/drawing/2014/main" id="{D22F2E6B-0264-E026-A650-4D89C8D1F9EF}"/>
              </a:ext>
            </a:extLst>
          </p:cNvPr>
          <p:cNvSpPr txBox="1">
            <a:spLocks/>
          </p:cNvSpPr>
          <p:nvPr/>
        </p:nvSpPr>
        <p:spPr>
          <a:xfrm>
            <a:off x="770010" y="1825625"/>
            <a:ext cx="577774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IN" sz="2200" dirty="0">
                <a:solidFill>
                  <a:schemeClr val="accent3">
                    <a:lumMod val="25000"/>
                  </a:schemeClr>
                </a:solidFill>
                <a:latin typeface="Abadi"/>
              </a:rPr>
              <a:t>After examine this we can say that all four algorithm have same confusion matrix due to same test accuracy.</a:t>
            </a:r>
          </a:p>
          <a:p>
            <a:pPr marL="0" indent="0">
              <a:lnSpc>
                <a:spcPct val="100000"/>
              </a:lnSpc>
              <a:spcBef>
                <a:spcPts val="1400"/>
              </a:spcBef>
              <a:buNone/>
            </a:pPr>
            <a:r>
              <a:rPr lang="en-IN" sz="2200" dirty="0">
                <a:solidFill>
                  <a:schemeClr val="accent3">
                    <a:lumMod val="25000"/>
                  </a:schemeClr>
                </a:solidFill>
                <a:latin typeface="Abadi"/>
              </a:rPr>
              <a:t>The main issue in all of these algorithm is FALSE POSITIVE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211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algorithm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payload mass can increase the chance of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Overload Payload mass can decrease the </a:t>
            </a:r>
            <a:r>
              <a:rPr lang="en-US" sz="2200">
                <a:solidFill>
                  <a:schemeClr val="accent3">
                    <a:lumMod val="25000"/>
                  </a:schemeClr>
                </a:solidFill>
                <a:latin typeface="Abadi" panose="020B0604020104020204" pitchFamily="34" charset="0"/>
              </a:rPr>
              <a:t>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ES-L!,GEO,HEO,SSO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Best launch site is KSC LC 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Thank You IBM and Coursera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Using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SpaceX API and Wikipedia using different techniques.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515600"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Link:</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https://github.com/HarshitSharmaWorks/Capstone_IBM/blob/main/Data%20Collection%20API.ipynb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BD59417-B88C-A0FF-CD99-BCB3F2AD1FF6}"/>
              </a:ext>
            </a:extLst>
          </p:cNvPr>
          <p:cNvPicPr>
            <a:picLocks noChangeAspect="1"/>
          </p:cNvPicPr>
          <p:nvPr/>
        </p:nvPicPr>
        <p:blipFill>
          <a:blip r:embed="rId3"/>
          <a:stretch>
            <a:fillRect/>
          </a:stretch>
        </p:blipFill>
        <p:spPr>
          <a:xfrm>
            <a:off x="2027399" y="3429000"/>
            <a:ext cx="8137202" cy="248844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Link: https://github.com/HarshitSharmaWorks/Capstone_IBM/blob/main/Web%20Scraping.ipynb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0146C5F-7FC8-82BB-AAB8-49FA58EA03C4}"/>
              </a:ext>
            </a:extLst>
          </p:cNvPr>
          <p:cNvPicPr>
            <a:picLocks noChangeAspect="1"/>
          </p:cNvPicPr>
          <p:nvPr/>
        </p:nvPicPr>
        <p:blipFill>
          <a:blip r:embed="rId3"/>
          <a:stretch>
            <a:fillRect/>
          </a:stretch>
        </p:blipFill>
        <p:spPr>
          <a:xfrm>
            <a:off x="2304399" y="3158819"/>
            <a:ext cx="7751624" cy="22426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413</TotalTime>
  <Words>1337</Words>
  <Application>Microsoft Office PowerPoint</Application>
  <PresentationFormat>Widescreen</PresentationFormat>
  <Paragraphs>192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Harshit Sharma [MU - Jaipur]</cp:lastModifiedBy>
  <cp:revision>218</cp:revision>
  <dcterms:created xsi:type="dcterms:W3CDTF">2021-04-29T18:58:34Z</dcterms:created>
  <dcterms:modified xsi:type="dcterms:W3CDTF">2024-08-11T08:54:19Z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